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" charset="1" panose="00000500000000000000"/>
      <p:regular r:id="rId16"/>
    </p:embeddedFont>
    <p:embeddedFont>
      <p:font typeface="Open Sans Bold" charset="1" panose="020B0806030504020204"/>
      <p:regular r:id="rId17"/>
    </p:embeddedFont>
    <p:embeddedFont>
      <p:font typeface="Open Sans" charset="1" panose="020B060603050402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18.fntdata"/><Relationship Id="rId8" Type="http://schemas.openxmlformats.org/officeDocument/2006/relationships/slide" Target="slides/slide3.xml"/><Relationship Id="rId3" Type="http://schemas.openxmlformats.org/officeDocument/2006/relationships/viewProps" Target="viewProps.xml"/><Relationship Id="rId21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font" Target="fonts/font17.fntdata"/><Relationship Id="rId7" Type="http://schemas.openxmlformats.org/officeDocument/2006/relationships/slide" Target="slides/slide2.xml"/><Relationship Id="rId16" Type="http://schemas.openxmlformats.org/officeDocument/2006/relationships/font" Target="fonts/font16.fntdata"/><Relationship Id="rId2" Type="http://schemas.openxmlformats.org/officeDocument/2006/relationships/presProps" Target="pres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5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ustomXml" Target="../customXml/item1.xml"/><Relationship Id="rId14" Type="http://schemas.openxmlformats.org/officeDocument/2006/relationships/slide" Target="slides/slide9.xml"/><Relationship Id="rId4" Type="http://schemas.openxmlformats.org/officeDocument/2006/relationships/theme" Target="theme/theme1.xml"/><Relationship Id="rId9" Type="http://schemas.openxmlformats.org/officeDocument/2006/relationships/slide" Target="slides/slide4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01985" y="858710"/>
            <a:ext cx="11684031" cy="889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UNIVERSIDAD TECNOLÓGICA DE PANAMÁ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CENTRO REGIONAL DE CHIRIQUÍ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FACULTAD DE INGENIERÍA DE SISTEMAS COMPUTACIONALES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CARRERA: Licenciatura en Desarrollo y Gestión de Software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Profesor: Napoleon</a:t>
            </a:r>
          </a:p>
          <a:p>
            <a:pPr algn="ctr">
              <a:lnSpc>
                <a:spcPts val="3966"/>
              </a:lnSpc>
            </a:pP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ASIGNATURA: DSWIV</a:t>
            </a:r>
          </a:p>
          <a:p>
            <a:pPr algn="ctr">
              <a:lnSpc>
                <a:spcPts val="3966"/>
              </a:lnSpc>
            </a:pP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Investgacion 3</a:t>
            </a:r>
          </a:p>
          <a:p>
            <a:pPr algn="ctr">
              <a:lnSpc>
                <a:spcPts val="3966"/>
              </a:lnSpc>
            </a:pP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ESTUDIANTES: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Brayan Quintero 4-829-1666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Eliecias Cubilla 4-833-1682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ctr">
              <a:lnSpc>
                <a:spcPts val="3966"/>
              </a:lnSpc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II SEMESTRE 2025</a:t>
            </a:r>
          </a:p>
          <a:p>
            <a:pPr algn="ctr">
              <a:lnSpc>
                <a:spcPts val="3966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3354762" cy="3249208"/>
          </a:xfrm>
          <a:custGeom>
            <a:avLst/>
            <a:gdLst/>
            <a:ahLst/>
            <a:cxnLst/>
            <a:rect r="r" b="b" t="t" l="l"/>
            <a:pathLst>
              <a:path h="3249208" w="3354762">
                <a:moveTo>
                  <a:pt x="0" y="0"/>
                </a:moveTo>
                <a:lnTo>
                  <a:pt x="3354762" y="0"/>
                </a:lnTo>
                <a:lnTo>
                  <a:pt x="3354762" y="3249208"/>
                </a:lnTo>
                <a:lnTo>
                  <a:pt x="0" y="3249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24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38792" y="0"/>
            <a:ext cx="3249208" cy="3249208"/>
          </a:xfrm>
          <a:custGeom>
            <a:avLst/>
            <a:gdLst/>
            <a:ahLst/>
            <a:cxnLst/>
            <a:rect r="r" b="b" t="t" l="l"/>
            <a:pathLst>
              <a:path h="3249208" w="3249208">
                <a:moveTo>
                  <a:pt x="0" y="0"/>
                </a:moveTo>
                <a:lnTo>
                  <a:pt x="3249208" y="0"/>
                </a:lnTo>
                <a:lnTo>
                  <a:pt x="3249208" y="3249208"/>
                </a:lnTo>
                <a:lnTo>
                  <a:pt x="0" y="3249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2" t="-145" r="-72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07712" y="544513"/>
            <a:ext cx="347257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49137" y="2584627"/>
            <a:ext cx="14789725" cy="5060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5"/>
              </a:lnSpc>
            </a:pPr>
            <a:r>
              <a:rPr lang="en-US" sz="2896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 integración de MariaDB o MySQL con PHP es una de las bases más importantes del desarrollo de aplicaciones web modernas.</a:t>
            </a:r>
          </a:p>
          <a:p>
            <a:pPr algn="ctr">
              <a:lnSpc>
                <a:spcPts val="4055"/>
              </a:lnSpc>
            </a:pPr>
            <a:r>
              <a:rPr lang="en-US" sz="2896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b="true" sz="2896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través de esta investigación se comprendió cómo configurar el entorno, conectar el lenguaje PHP con la base de datos y realizar operaciones básicas como la inserción de datos.</a:t>
            </a:r>
          </a:p>
          <a:p>
            <a:pPr algn="ctr">
              <a:lnSpc>
                <a:spcPts val="4055"/>
              </a:lnSpc>
            </a:pPr>
            <a:r>
              <a:rPr lang="en-US" b="true" sz="2896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También se reconoció la relevancia de la replicación y la correcta gestión de puertos y entornos para asegurar el buen funcionamiento de los sistemas.</a:t>
            </a:r>
          </a:p>
          <a:p>
            <a:pPr algn="ctr">
              <a:lnSpc>
                <a:spcPts val="4055"/>
              </a:lnSpc>
            </a:pPr>
            <a:r>
              <a:rPr lang="en-US" b="true" sz="2896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En conclusión, dominar esta conexión entre base de datos y lenguaje de servidor permite crear aplicaciones dinámicas, seguras y escalables, esenciales en el campo del desarrollo de software.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247650"/>
            <a:ext cx="8793618" cy="152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21"/>
              </a:lnSpc>
              <a:spcBef>
                <a:spcPct val="0"/>
              </a:spcBef>
            </a:pPr>
            <a:r>
              <a:rPr lang="en-US" sz="844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Participantes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262773" y="6322401"/>
            <a:ext cx="6471031" cy="1501710"/>
            <a:chOff x="0" y="0"/>
            <a:chExt cx="2071333" cy="4806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71333" cy="480687"/>
            </a:xfrm>
            <a:custGeom>
              <a:avLst/>
              <a:gdLst/>
              <a:ahLst/>
              <a:cxnLst/>
              <a:rect r="r" b="b" t="t" l="l"/>
              <a:pathLst>
                <a:path h="480687" w="2071333">
                  <a:moveTo>
                    <a:pt x="29910" y="0"/>
                  </a:moveTo>
                  <a:lnTo>
                    <a:pt x="2041423" y="0"/>
                  </a:lnTo>
                  <a:cubicBezTo>
                    <a:pt x="2057942" y="0"/>
                    <a:pt x="2071333" y="13391"/>
                    <a:pt x="2071333" y="29910"/>
                  </a:cubicBezTo>
                  <a:lnTo>
                    <a:pt x="2071333" y="450777"/>
                  </a:lnTo>
                  <a:cubicBezTo>
                    <a:pt x="2071333" y="458710"/>
                    <a:pt x="2068182" y="466318"/>
                    <a:pt x="2062573" y="471927"/>
                  </a:cubicBezTo>
                  <a:cubicBezTo>
                    <a:pt x="2056963" y="477536"/>
                    <a:pt x="2049356" y="480687"/>
                    <a:pt x="2041423" y="480687"/>
                  </a:cubicBezTo>
                  <a:lnTo>
                    <a:pt x="29910" y="480687"/>
                  </a:lnTo>
                  <a:cubicBezTo>
                    <a:pt x="21977" y="480687"/>
                    <a:pt x="14370" y="477536"/>
                    <a:pt x="8760" y="471927"/>
                  </a:cubicBezTo>
                  <a:cubicBezTo>
                    <a:pt x="3151" y="466318"/>
                    <a:pt x="0" y="458710"/>
                    <a:pt x="0" y="450777"/>
                  </a:cubicBezTo>
                  <a:lnTo>
                    <a:pt x="0" y="29910"/>
                  </a:lnTo>
                  <a:cubicBezTo>
                    <a:pt x="0" y="21977"/>
                    <a:pt x="3151" y="14370"/>
                    <a:pt x="8760" y="8760"/>
                  </a:cubicBezTo>
                  <a:cubicBezTo>
                    <a:pt x="14370" y="3151"/>
                    <a:pt x="21977" y="0"/>
                    <a:pt x="29910" y="0"/>
                  </a:cubicBezTo>
                  <a:close/>
                </a:path>
              </a:pathLst>
            </a:custGeom>
            <a:solidFill>
              <a:srgbClr val="FFFCD2"/>
            </a:solidFill>
            <a:ln w="762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71333" cy="518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853432" y="6322401"/>
            <a:ext cx="1501710" cy="150171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F48FB1"/>
            </a:solidFill>
            <a:ln w="762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905501" y="6374470"/>
            <a:ext cx="1397572" cy="139757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894796" y="6550968"/>
            <a:ext cx="5206985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Eliecias Cubilla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179012" y="2797186"/>
            <a:ext cx="6471031" cy="1501710"/>
            <a:chOff x="0" y="0"/>
            <a:chExt cx="2071333" cy="48068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71333" cy="480687"/>
            </a:xfrm>
            <a:custGeom>
              <a:avLst/>
              <a:gdLst/>
              <a:ahLst/>
              <a:cxnLst/>
              <a:rect r="r" b="b" t="t" l="l"/>
              <a:pathLst>
                <a:path h="480687" w="2071333">
                  <a:moveTo>
                    <a:pt x="29910" y="0"/>
                  </a:moveTo>
                  <a:lnTo>
                    <a:pt x="2041423" y="0"/>
                  </a:lnTo>
                  <a:cubicBezTo>
                    <a:pt x="2057942" y="0"/>
                    <a:pt x="2071333" y="13391"/>
                    <a:pt x="2071333" y="29910"/>
                  </a:cubicBezTo>
                  <a:lnTo>
                    <a:pt x="2071333" y="450777"/>
                  </a:lnTo>
                  <a:cubicBezTo>
                    <a:pt x="2071333" y="458710"/>
                    <a:pt x="2068182" y="466318"/>
                    <a:pt x="2062573" y="471927"/>
                  </a:cubicBezTo>
                  <a:cubicBezTo>
                    <a:pt x="2056963" y="477536"/>
                    <a:pt x="2049356" y="480687"/>
                    <a:pt x="2041423" y="480687"/>
                  </a:cubicBezTo>
                  <a:lnTo>
                    <a:pt x="29910" y="480687"/>
                  </a:lnTo>
                  <a:cubicBezTo>
                    <a:pt x="21977" y="480687"/>
                    <a:pt x="14370" y="477536"/>
                    <a:pt x="8760" y="471927"/>
                  </a:cubicBezTo>
                  <a:cubicBezTo>
                    <a:pt x="3151" y="466318"/>
                    <a:pt x="0" y="458710"/>
                    <a:pt x="0" y="450777"/>
                  </a:cubicBezTo>
                  <a:lnTo>
                    <a:pt x="0" y="29910"/>
                  </a:lnTo>
                  <a:cubicBezTo>
                    <a:pt x="0" y="21977"/>
                    <a:pt x="3151" y="14370"/>
                    <a:pt x="8760" y="8760"/>
                  </a:cubicBezTo>
                  <a:cubicBezTo>
                    <a:pt x="14370" y="3151"/>
                    <a:pt x="21977" y="0"/>
                    <a:pt x="29910" y="0"/>
                  </a:cubicBezTo>
                  <a:close/>
                </a:path>
              </a:pathLst>
            </a:custGeom>
            <a:solidFill>
              <a:srgbClr val="FFFCD2"/>
            </a:solidFill>
            <a:ln w="762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071333" cy="518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937193" y="2851089"/>
            <a:ext cx="1501710" cy="150171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F48FB1"/>
            </a:solidFill>
            <a:ln w="762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989263" y="2903158"/>
            <a:ext cx="1397572" cy="139757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6811035" y="2993964"/>
            <a:ext cx="5206985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Brayan Quintero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13449" y="923925"/>
            <a:ext cx="406110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Introduccion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35371" y="2813866"/>
            <a:ext cx="11017257" cy="524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 el desarrollo de aplicaciones web modernas, el manejo eficiente de la información es fundamental. Para lograrlo, se utilizan bases de datos relacionales como MariaDB y MySQL, las cuales permiten almacenar, organizar y consultar grandes volúmenes de datos de manera estructurada.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 combinarlas con PHP, un lenguaje de programación del lado del servidor, es posible crear sitios web y sistemas dinámicos capaces de interactuar con la base de datos en tiempo real.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Esta investigación busca comprender cómo configurar, conectar y demostrar el funcionamiento de una base de datos MariaDB/MySQL con PHP, destacando su importancia dentro del proceso de desarrollo de software.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630775" y="-104775"/>
            <a:ext cx="30264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Objectivo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82625" y="2106577"/>
            <a:ext cx="14922749" cy="524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Objetivo General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Analizar y demostrar la integración entre una base de datos MariaDB/MySQL y el lenguaje PHP dentro del entorno de desarrollo web.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Objetivos Específicos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Explicar los conceptos básicos y características principales de MariaDB y MySQL.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Identificar los requerimientos necesarios para su instalación y uso con PHP.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Configurar correctamente los archivos, entornos y puertos de conexión.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Realizar una demostración práctica de conexión y manipulación de datos entre PHP y la base de datos.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Comprender la importancia de la replicación y la administración de bases de datos en otros entornos SGBD.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0019" y="5430246"/>
            <a:ext cx="8563981" cy="4856754"/>
          </a:xfrm>
          <a:custGeom>
            <a:avLst/>
            <a:gdLst/>
            <a:ahLst/>
            <a:cxnLst/>
            <a:rect r="r" b="b" t="t" l="l"/>
            <a:pathLst>
              <a:path h="4856754" w="8563981">
                <a:moveTo>
                  <a:pt x="0" y="0"/>
                </a:moveTo>
                <a:lnTo>
                  <a:pt x="8563981" y="0"/>
                </a:lnTo>
                <a:lnTo>
                  <a:pt x="8563981" y="4856754"/>
                </a:lnTo>
                <a:lnTo>
                  <a:pt x="0" y="4856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796463" y="1104955"/>
            <a:ext cx="8684569" cy="4635389"/>
          </a:xfrm>
          <a:custGeom>
            <a:avLst/>
            <a:gdLst/>
            <a:ahLst/>
            <a:cxnLst/>
            <a:rect r="r" b="b" t="t" l="l"/>
            <a:pathLst>
              <a:path h="4635389" w="8684569">
                <a:moveTo>
                  <a:pt x="0" y="0"/>
                </a:moveTo>
                <a:lnTo>
                  <a:pt x="8684569" y="0"/>
                </a:lnTo>
                <a:lnTo>
                  <a:pt x="8684569" y="4635389"/>
                </a:lnTo>
                <a:lnTo>
                  <a:pt x="0" y="46353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2111335" y="-104775"/>
            <a:ext cx="140653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 Bas</a:t>
            </a:r>
            <a:r>
              <a:rPr lang="en-US" b="true" sz="5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 de Datos (MariaDB – MySQL) con PHP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3390" y="1654175"/>
            <a:ext cx="8068442" cy="348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1.1 Conceptos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MariaDB y MySQL son sistemas de </a:t>
            </a: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gestión de bases de datos relacionales (SGBD) que utilizan el lenguaje SQL (Structured Query Language) para crear, modificar y consultar datos.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Ambos permiten almacenar información en tablas organizadas por filas y columnas, y son ampliamente utilizados en aplicaciones web.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07214" y="6819995"/>
            <a:ext cx="7348121" cy="264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PHP se comunica con MySQL o MariaDB a través de extensiones como MySQLi o PDO, permitiendo conectar, insertar, modifica</a:t>
            </a: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 y eliminar datos desde un sitio web.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2110" y="1028700"/>
            <a:ext cx="9196875" cy="4828359"/>
          </a:xfrm>
          <a:custGeom>
            <a:avLst/>
            <a:gdLst/>
            <a:ahLst/>
            <a:cxnLst/>
            <a:rect r="r" b="b" t="t" l="l"/>
            <a:pathLst>
              <a:path h="4828359" w="9196875">
                <a:moveTo>
                  <a:pt x="0" y="0"/>
                </a:moveTo>
                <a:lnTo>
                  <a:pt x="9196875" y="0"/>
                </a:lnTo>
                <a:lnTo>
                  <a:pt x="9196875" y="4828359"/>
                </a:lnTo>
                <a:lnTo>
                  <a:pt x="0" y="4828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73743" y="5420115"/>
            <a:ext cx="6198465" cy="4617857"/>
          </a:xfrm>
          <a:custGeom>
            <a:avLst/>
            <a:gdLst/>
            <a:ahLst/>
            <a:cxnLst/>
            <a:rect r="r" b="b" t="t" l="l"/>
            <a:pathLst>
              <a:path h="4617857" w="6198465">
                <a:moveTo>
                  <a:pt x="0" y="0"/>
                </a:moveTo>
                <a:lnTo>
                  <a:pt x="6198465" y="0"/>
                </a:lnTo>
                <a:lnTo>
                  <a:pt x="6198465" y="4617857"/>
                </a:lnTo>
                <a:lnTo>
                  <a:pt x="0" y="46178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6076057" y="-104775"/>
            <a:ext cx="613588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1.2 Reque</a:t>
            </a:r>
            <a:r>
              <a:rPr lang="en-US" b="true" sz="5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rimientos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644867"/>
            <a:ext cx="8013574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Software necesario: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Servidor web: Apache o Nginx</a:t>
            </a: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Lenguaje de servidor: PHP</a:t>
            </a: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(versión 7.4 o superior recomendada).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 de base de datos: MariaDB o MySQL.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Entorno de desarrollo: XAMPP, WAMP o LAMP.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0653" y="2154291"/>
            <a:ext cx="7184645" cy="252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83"/>
              </a:lnSpc>
            </a:pPr>
            <a:r>
              <a:rPr lang="en-US" sz="2916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Hardwa</a:t>
            </a:r>
            <a:r>
              <a:rPr lang="en-US" b="true" sz="2916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 mínimo:</a:t>
            </a:r>
          </a:p>
          <a:p>
            <a:pPr algn="l" marL="629742" indent="-314871" lvl="1">
              <a:lnSpc>
                <a:spcPts val="4083"/>
              </a:lnSpc>
              <a:buFont typeface="Arial"/>
              <a:buChar char="•"/>
            </a:pPr>
            <a:r>
              <a:rPr lang="en-US" sz="291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CPU: Dual-Core 2.0 GHz o superior.</a:t>
            </a:r>
          </a:p>
          <a:p>
            <a:pPr algn="l" marL="629742" indent="-314871" lvl="1">
              <a:lnSpc>
                <a:spcPts val="4083"/>
              </a:lnSpc>
              <a:buFont typeface="Arial"/>
              <a:buChar char="•"/>
            </a:pPr>
            <a:r>
              <a:rPr lang="en-US" sz="291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RAM: 4 GB mínimo.</a:t>
            </a:r>
          </a:p>
          <a:p>
            <a:pPr algn="l" marL="629742" indent="-314871" lvl="1">
              <a:lnSpc>
                <a:spcPts val="4083"/>
              </a:lnSpc>
              <a:buFont typeface="Arial"/>
              <a:buChar char="•"/>
            </a:pPr>
            <a:r>
              <a:rPr lang="en-US" sz="291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Almacenamiento: 10 GB libres.</a:t>
            </a:r>
          </a:p>
          <a:p>
            <a:pPr algn="l">
              <a:lnSpc>
                <a:spcPts val="4083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91870" y="-104775"/>
            <a:ext cx="5504259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1.3 Confi</a:t>
            </a:r>
            <a:r>
              <a:rPr lang="en-US" b="true" sz="5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guración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5060" y="981075"/>
            <a:ext cx="9796058" cy="480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1.3.1 </a:t>
            </a:r>
            <a:r>
              <a:rPr lang="en-US" b="true" sz="24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Archivos y/o entornos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Instala XAMPP (incluye Apache, PHP y MariaDB).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Coloca tus archivos PHP en la carpeta htdocs.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Inicia los módulos de Apache y MySQL desde el panel de control de XAMPP.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 una base de datos desde phpMyAdmin (http://localhost/phpmyadmin).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1.3.2 Puertos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Apache: Puerto 80 (HTTP) o 443 (HTTPS).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MySQL/MariaDB: Puerto 3306 (predeterminado).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60928" y="6056458"/>
            <a:ext cx="10224482" cy="392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1.3.4 Replicación en otros entornos de SGBD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 replicación permite sincronizar una base de datos principal (master) con una o más bases de datos secundarias (slaves).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Esto mejora la disponibilidad, el </a:t>
            </a: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respaldo y la distribución de cargas.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MySQL y MariaDB soportan varios tipos: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Master-Slave: Copia los datos de un servidor principal a otro.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Master-Master: Ambos servidores se replican mutuamente.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Galera Cluster (MariaDB): Replicación síncrona en tiempo real entre varios nodos.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345585" y="1028700"/>
            <a:ext cx="8547727" cy="4714423"/>
            <a:chOff x="0" y="0"/>
            <a:chExt cx="1324267" cy="7303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24267" cy="730387"/>
            </a:xfrm>
            <a:custGeom>
              <a:avLst/>
              <a:gdLst/>
              <a:ahLst/>
              <a:cxnLst/>
              <a:rect r="r" b="b" t="t" l="l"/>
              <a:pathLst>
                <a:path h="730387" w="1324267">
                  <a:moveTo>
                    <a:pt x="71553" y="0"/>
                  </a:moveTo>
                  <a:lnTo>
                    <a:pt x="1252714" y="0"/>
                  </a:lnTo>
                  <a:cubicBezTo>
                    <a:pt x="1271691" y="0"/>
                    <a:pt x="1289891" y="7539"/>
                    <a:pt x="1303309" y="20957"/>
                  </a:cubicBezTo>
                  <a:cubicBezTo>
                    <a:pt x="1316728" y="34376"/>
                    <a:pt x="1324267" y="52576"/>
                    <a:pt x="1324267" y="71553"/>
                  </a:cubicBezTo>
                  <a:lnTo>
                    <a:pt x="1324267" y="658835"/>
                  </a:lnTo>
                  <a:cubicBezTo>
                    <a:pt x="1324267" y="677812"/>
                    <a:pt x="1316728" y="696012"/>
                    <a:pt x="1303309" y="709430"/>
                  </a:cubicBezTo>
                  <a:cubicBezTo>
                    <a:pt x="1289891" y="722849"/>
                    <a:pt x="1271691" y="730387"/>
                    <a:pt x="1252714" y="730387"/>
                  </a:cubicBezTo>
                  <a:lnTo>
                    <a:pt x="71553" y="730387"/>
                  </a:lnTo>
                  <a:cubicBezTo>
                    <a:pt x="52576" y="730387"/>
                    <a:pt x="34376" y="722849"/>
                    <a:pt x="20957" y="709430"/>
                  </a:cubicBezTo>
                  <a:cubicBezTo>
                    <a:pt x="7539" y="696012"/>
                    <a:pt x="0" y="677812"/>
                    <a:pt x="0" y="658835"/>
                  </a:cubicBezTo>
                  <a:lnTo>
                    <a:pt x="0" y="71553"/>
                  </a:lnTo>
                  <a:cubicBezTo>
                    <a:pt x="0" y="52576"/>
                    <a:pt x="7539" y="34376"/>
                    <a:pt x="20957" y="20957"/>
                  </a:cubicBezTo>
                  <a:cubicBezTo>
                    <a:pt x="34376" y="7539"/>
                    <a:pt x="52576" y="0"/>
                    <a:pt x="71553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0743" r="0" b="-281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857856" y="6051550"/>
            <a:ext cx="7860487" cy="4485984"/>
            <a:chOff x="0" y="0"/>
            <a:chExt cx="1635569" cy="933420"/>
          </a:xfrm>
        </p:grpSpPr>
        <p:sp>
          <p:nvSpPr>
            <p:cNvPr name="Freeform 8" id="8"/>
            <p:cNvSpPr/>
            <p:nvPr/>
          </p:nvSpPr>
          <p:spPr>
            <a:xfrm flipH="true" flipV="false" rot="0">
              <a:off x="0" y="0"/>
              <a:ext cx="1635569" cy="933420"/>
            </a:xfrm>
            <a:custGeom>
              <a:avLst/>
              <a:gdLst/>
              <a:ahLst/>
              <a:cxnLst/>
              <a:rect r="r" b="b" t="t" l="l"/>
              <a:pathLst>
                <a:path h="933420" w="1635569">
                  <a:moveTo>
                    <a:pt x="1557761" y="0"/>
                  </a:moveTo>
                  <a:lnTo>
                    <a:pt x="77808" y="0"/>
                  </a:lnTo>
                  <a:cubicBezTo>
                    <a:pt x="34836" y="0"/>
                    <a:pt x="0" y="34836"/>
                    <a:pt x="0" y="77808"/>
                  </a:cubicBezTo>
                  <a:lnTo>
                    <a:pt x="0" y="855612"/>
                  </a:lnTo>
                  <a:cubicBezTo>
                    <a:pt x="0" y="876248"/>
                    <a:pt x="8198" y="896039"/>
                    <a:pt x="22790" y="910631"/>
                  </a:cubicBezTo>
                  <a:cubicBezTo>
                    <a:pt x="37381" y="925222"/>
                    <a:pt x="57172" y="933420"/>
                    <a:pt x="77808" y="933420"/>
                  </a:cubicBezTo>
                  <a:lnTo>
                    <a:pt x="1557761" y="933420"/>
                  </a:lnTo>
                  <a:cubicBezTo>
                    <a:pt x="1600733" y="933420"/>
                    <a:pt x="1635569" y="898584"/>
                    <a:pt x="1635569" y="855612"/>
                  </a:cubicBezTo>
                  <a:lnTo>
                    <a:pt x="1635569" y="77808"/>
                  </a:lnTo>
                  <a:cubicBezTo>
                    <a:pt x="1635569" y="57172"/>
                    <a:pt x="1627372" y="37381"/>
                    <a:pt x="1612780" y="22790"/>
                  </a:cubicBezTo>
                  <a:cubicBezTo>
                    <a:pt x="1598188" y="8198"/>
                    <a:pt x="1578397" y="0"/>
                    <a:pt x="1557761" y="0"/>
                  </a:cubicBezTo>
                  <a:close/>
                </a:path>
              </a:pathLst>
            </a:custGeom>
            <a:blipFill>
              <a:blip r:embed="rId3"/>
              <a:stretch>
                <a:fillRect l="-4853" t="-28315" r="-4853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138024"/>
            <a:ext cx="15796142" cy="8124367"/>
          </a:xfrm>
          <a:custGeom>
            <a:avLst/>
            <a:gdLst/>
            <a:ahLst/>
            <a:cxnLst/>
            <a:rect r="r" b="b" t="t" l="l"/>
            <a:pathLst>
              <a:path h="8124367" w="15796142">
                <a:moveTo>
                  <a:pt x="0" y="0"/>
                </a:moveTo>
                <a:lnTo>
                  <a:pt x="15796142" y="0"/>
                </a:lnTo>
                <a:lnTo>
                  <a:pt x="15796142" y="8124366"/>
                </a:lnTo>
                <a:lnTo>
                  <a:pt x="0" y="81243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278" r="0" b="-50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08173" y="-104775"/>
            <a:ext cx="1227165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1.4 Demost</a:t>
            </a:r>
            <a:r>
              <a:rPr lang="en-US" b="true" sz="5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ración (Capturas o ejemplo)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01278" y="1286762"/>
            <a:ext cx="12650986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windows con workbench: aquí hicimos la conexion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08173" y="-104775"/>
            <a:ext cx="1227165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1.4 Demost</a:t>
            </a:r>
            <a:r>
              <a:rPr lang="en-US" b="true" sz="5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ración (Capturas o ejemplo)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1916681"/>
            <a:ext cx="16230600" cy="7820579"/>
          </a:xfrm>
          <a:custGeom>
            <a:avLst/>
            <a:gdLst/>
            <a:ahLst/>
            <a:cxnLst/>
            <a:rect r="r" b="b" t="t" l="l"/>
            <a:pathLst>
              <a:path h="7820579" w="16230600">
                <a:moveTo>
                  <a:pt x="0" y="0"/>
                </a:moveTo>
                <a:lnTo>
                  <a:pt x="16230600" y="0"/>
                </a:lnTo>
                <a:lnTo>
                  <a:pt x="16230600" y="7820578"/>
                </a:lnTo>
                <a:lnTo>
                  <a:pt x="0" y="7820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01" t="-3831" r="0" b="-383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86762"/>
            <a:ext cx="15796142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 kali: tuvimos que crear un usuario para poder hacer la conexion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292A33464B15643ADF8E4B2425A9729" ma:contentTypeVersion="11" ma:contentTypeDescription="Crear nuevo documento." ma:contentTypeScope="" ma:versionID="5ab10a4f1097a08d1e92b081d24ae42e">
  <xsd:schema xmlns:xsd="http://www.w3.org/2001/XMLSchema" xmlns:xs="http://www.w3.org/2001/XMLSchema" xmlns:p="http://schemas.microsoft.com/office/2006/metadata/properties" xmlns:ns2="313e8f8a-72dc-4d0c-89b4-9d3d7a5e74be" xmlns:ns3="61b5cb08-2a9b-4bed-83af-28d83e334296" targetNamespace="http://schemas.microsoft.com/office/2006/metadata/properties" ma:root="true" ma:fieldsID="1d0899a46f7892cdb8a6f2aab9fc2b45" ns2:_="" ns3:_="">
    <xsd:import namespace="313e8f8a-72dc-4d0c-89b4-9d3d7a5e74be"/>
    <xsd:import namespace="61b5cb08-2a9b-4bed-83af-28d83e33429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3e8f8a-72dc-4d0c-89b4-9d3d7a5e74be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Etiquetas de imagen" ma:readOnly="false" ma:fieldId="{5cf76f15-5ced-4ddc-b409-7134ff3c332f}" ma:taxonomyMulti="true" ma:sspId="1348c8ee-fc48-4349-a3df-b5c7dc9d708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b5cb08-2a9b-4bed-83af-28d83e334296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e91c8c91-7fc5-4bcf-ba4e-2326737ad905}" ma:internalName="TaxCatchAll" ma:showField="CatchAllData" ma:web="61b5cb08-2a9b-4bed-83af-28d83e3342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13e8f8a-72dc-4d0c-89b4-9d3d7a5e74be">
      <Terms xmlns="http://schemas.microsoft.com/office/infopath/2007/PartnerControls"/>
    </lcf76f155ced4ddcb4097134ff3c332f>
    <ReferenceId xmlns="313e8f8a-72dc-4d0c-89b4-9d3d7a5e74be" xsi:nil="true"/>
    <TaxCatchAll xmlns="61b5cb08-2a9b-4bed-83af-28d83e334296" xsi:nil="true"/>
  </documentManagement>
</p:properties>
</file>

<file path=customXml/itemProps1.xml><?xml version="1.0" encoding="utf-8"?>
<ds:datastoreItem xmlns:ds="http://schemas.openxmlformats.org/officeDocument/2006/customXml" ds:itemID="{0E008788-3D02-46F6-BF30-531258A65AC7}"/>
</file>

<file path=customXml/itemProps2.xml><?xml version="1.0" encoding="utf-8"?>
<ds:datastoreItem xmlns:ds="http://schemas.openxmlformats.org/officeDocument/2006/customXml" ds:itemID="{2505D003-B48B-4CF7-A1F9-857CFA406746}"/>
</file>

<file path=customXml/itemProps3.xml><?xml version="1.0" encoding="utf-8"?>
<ds:datastoreItem xmlns:ds="http://schemas.openxmlformats.org/officeDocument/2006/customXml" ds:itemID="{5EC393BE-6B73-4426-BC39-3E5F63723B52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Agregar un título</dc:title>
  <cp:revision>1</cp:revision>
  <dcterms:created xsi:type="dcterms:W3CDTF">2006-08-16T00:00:00Z</dcterms:created>
  <dcterms:modified xsi:type="dcterms:W3CDTF">2011-08-01T06:04:30Z</dcterms:modified>
  <dc:identifier>DAGxyjSDL4A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0x0101008292A33464B15643ADF8E4B2425A9729</vt:lpwstr>
  </property>
</Properties>
</file>

<file path=docProps/thumbnail.jpeg>
</file>